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6" r:id="rId3"/>
    <p:sldId id="299" r:id="rId4"/>
    <p:sldId id="300" r:id="rId5"/>
    <p:sldId id="262" r:id="rId6"/>
    <p:sldId id="268" r:id="rId7"/>
    <p:sldId id="257" r:id="rId8"/>
    <p:sldId id="258" r:id="rId9"/>
    <p:sldId id="282" r:id="rId10"/>
    <p:sldId id="283" r:id="rId11"/>
    <p:sldId id="270" r:id="rId12"/>
    <p:sldId id="284" r:id="rId13"/>
    <p:sldId id="260" r:id="rId14"/>
    <p:sldId id="273" r:id="rId15"/>
    <p:sldId id="263" r:id="rId16"/>
    <p:sldId id="261" r:id="rId17"/>
    <p:sldId id="275" r:id="rId18"/>
    <p:sldId id="259" r:id="rId19"/>
    <p:sldId id="315" r:id="rId20"/>
    <p:sldId id="286" r:id="rId21"/>
    <p:sldId id="287" r:id="rId22"/>
    <p:sldId id="264" r:id="rId23"/>
    <p:sldId id="278" r:id="rId24"/>
    <p:sldId id="317" r:id="rId25"/>
    <p:sldId id="285" r:id="rId26"/>
    <p:sldId id="265" r:id="rId27"/>
    <p:sldId id="318" r:id="rId28"/>
    <p:sldId id="319" r:id="rId29"/>
    <p:sldId id="288" r:id="rId30"/>
    <p:sldId id="267" r:id="rId31"/>
    <p:sldId id="269" r:id="rId32"/>
    <p:sldId id="271" r:id="rId33"/>
    <p:sldId id="298" r:id="rId34"/>
    <p:sldId id="272" r:id="rId35"/>
    <p:sldId id="274" r:id="rId36"/>
    <p:sldId id="276" r:id="rId37"/>
    <p:sldId id="279" r:id="rId38"/>
    <p:sldId id="280" r:id="rId39"/>
    <p:sldId id="289" r:id="rId40"/>
    <p:sldId id="266" r:id="rId41"/>
    <p:sldId id="281" r:id="rId42"/>
    <p:sldId id="290" r:id="rId43"/>
    <p:sldId id="292" r:id="rId44"/>
    <p:sldId id="291" r:id="rId45"/>
    <p:sldId id="293" r:id="rId46"/>
    <p:sldId id="294" r:id="rId47"/>
    <p:sldId id="295" r:id="rId48"/>
    <p:sldId id="297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94713" autoAdjust="0"/>
  </p:normalViewPr>
  <p:slideViewPr>
    <p:cSldViewPr>
      <p:cViewPr varScale="1">
        <p:scale>
          <a:sx n="66" d="100"/>
          <a:sy n="66" d="100"/>
        </p:scale>
        <p:origin x="72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6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4EFD68F-5DBE-4568-90D1-13EB5440D216}" type="datetimeFigureOut">
              <a:rPr lang="en-US" smtClean="0"/>
              <a:pPr/>
              <a:t>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473EC1A-A17B-45E2-8194-E03EFBFBCB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8288"/>
            <a:ext cx="8229600" cy="1398587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sz="half" idx="4294967295"/>
          </p:nvPr>
        </p:nvSpPr>
        <p:spPr>
          <a:xfrm>
            <a:off x="5105400" y="1981200"/>
            <a:ext cx="34290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 Poems inspired by Abstract Expressionist, Surrealist, and Symbolist Artists in their depictions of angels.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57200"/>
            <a:ext cx="563167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/>
              <a:t>Amanuensis</a:t>
            </a:r>
          </a:p>
          <a:p>
            <a:r>
              <a:rPr lang="en-US" sz="7200" b="1" dirty="0"/>
              <a:t>Angel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29000"/>
            <a:ext cx="3172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By Roy Beckemeyer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8288"/>
            <a:ext cx="8229600" cy="1398587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sz="half" idx="4294967295"/>
          </p:nvPr>
        </p:nvSpPr>
        <p:spPr>
          <a:xfrm>
            <a:off x="5105400" y="1981200"/>
            <a:ext cx="34290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 Poems inspired by Abstract Expressionist, Surrealist, and Symbolist Artists in their depictions of angels.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57200"/>
            <a:ext cx="563167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/>
              <a:t>Amanuensis</a:t>
            </a:r>
          </a:p>
          <a:p>
            <a:r>
              <a:rPr lang="en-US" sz="7200" b="1" dirty="0"/>
              <a:t>Angel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29000"/>
            <a:ext cx="3172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By Roy Beckemeyer</a:t>
            </a:r>
          </a:p>
        </p:txBody>
      </p:sp>
    </p:spTree>
    <p:extLst>
      <p:ext uri="{BB962C8B-B14F-4D97-AF65-F5344CB8AC3E}">
        <p14:creationId xmlns:p14="http://schemas.microsoft.com/office/powerpoint/2010/main" val="24329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Guardian Ang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5071563" cy="64293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86400" y="228600"/>
            <a:ext cx="3429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As a child in a Catholic household, my siblings and I grew up with this old</a:t>
            </a:r>
          </a:p>
          <a:p>
            <a:r>
              <a:rPr lang="en-US" sz="2000" b="1" dirty="0"/>
              <a:t>picture hanging on the wall of our bedroom. It was comforting to us. One </a:t>
            </a:r>
          </a:p>
          <a:p>
            <a:r>
              <a:rPr lang="en-US" sz="2000" b="1" dirty="0"/>
              <a:t>of the first poems I can recall learning was the Guardian Angel prayer: </a:t>
            </a:r>
          </a:p>
          <a:p>
            <a:endParaRPr lang="en-US" sz="2400" b="1" dirty="0"/>
          </a:p>
          <a:p>
            <a:pPr lvl="1"/>
            <a:r>
              <a:rPr lang="en-US" sz="2000" b="1" dirty="0"/>
              <a:t>“Angel of God, </a:t>
            </a:r>
          </a:p>
          <a:p>
            <a:pPr lvl="1"/>
            <a:r>
              <a:rPr lang="en-US" sz="2000" b="1" dirty="0"/>
              <a:t>my Guardian dear,</a:t>
            </a:r>
          </a:p>
          <a:p>
            <a:pPr lvl="1"/>
            <a:r>
              <a:rPr lang="en-US" sz="2000" b="1" dirty="0"/>
              <a:t> to whom His love </a:t>
            </a:r>
          </a:p>
          <a:p>
            <a:pPr lvl="1"/>
            <a:r>
              <a:rPr lang="en-US" sz="2000" b="1" dirty="0"/>
              <a:t>commits me here,</a:t>
            </a:r>
          </a:p>
          <a:p>
            <a:pPr lvl="1"/>
            <a:r>
              <a:rPr lang="en-US" sz="2000" b="1" dirty="0"/>
              <a:t>ever this day </a:t>
            </a:r>
          </a:p>
          <a:p>
            <a:pPr lvl="1"/>
            <a:r>
              <a:rPr lang="en-US" sz="2000" b="1" dirty="0"/>
              <a:t>be at my side, </a:t>
            </a:r>
          </a:p>
          <a:p>
            <a:pPr lvl="1"/>
            <a:r>
              <a:rPr lang="en-US" sz="2000" b="1" dirty="0"/>
              <a:t>to light and guard,</a:t>
            </a:r>
          </a:p>
          <a:p>
            <a:pPr lvl="1"/>
            <a:r>
              <a:rPr lang="en-US" sz="2000" b="1" dirty="0"/>
              <a:t> to rule and guide. </a:t>
            </a:r>
          </a:p>
          <a:p>
            <a:pPr lvl="1"/>
            <a:r>
              <a:rPr lang="en-US" sz="2000" b="1" dirty="0"/>
              <a:t>Amen.”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nk ang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457200"/>
            <a:ext cx="1843422" cy="2367618"/>
          </a:xfrm>
          <a:prstGeom prst="rect">
            <a:avLst/>
          </a:prstGeom>
        </p:spPr>
      </p:pic>
      <p:pic>
        <p:nvPicPr>
          <p:cNvPr id="5" name="Picture 4" descr="fallen-angel-looking-at-at-cloud.jpg!Bl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2514600"/>
            <a:ext cx="1678839" cy="2412125"/>
          </a:xfrm>
          <a:prstGeom prst="rect">
            <a:avLst/>
          </a:prstGeom>
        </p:spPr>
      </p:pic>
      <p:pic>
        <p:nvPicPr>
          <p:cNvPr id="6" name="Content Placeholder 6" descr="joan-miró-l-ange-crible,-(the-riddled-angel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01000" y="3124200"/>
            <a:ext cx="1013460" cy="1447800"/>
          </a:xfrm>
          <a:prstGeom prst="rect">
            <a:avLst/>
          </a:prstGeom>
        </p:spPr>
      </p:pic>
      <p:pic>
        <p:nvPicPr>
          <p:cNvPr id="7" name="Picture 6" descr="Hayter Angels Wrestl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2800" y="4495800"/>
            <a:ext cx="1524000" cy="1880075"/>
          </a:xfrm>
          <a:prstGeom prst="rect">
            <a:avLst/>
          </a:prstGeom>
        </p:spPr>
      </p:pic>
      <p:pic>
        <p:nvPicPr>
          <p:cNvPr id="8" name="Picture 7" descr="Duino 2nd Elegy Ange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4572000"/>
            <a:ext cx="1539301" cy="20662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" y="304800"/>
            <a:ext cx="620554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Not all artists have had a comforting</a:t>
            </a:r>
          </a:p>
          <a:p>
            <a:r>
              <a:rPr lang="en-US" sz="2400" b="1" dirty="0"/>
              <a:t>vision of angels, though. This book of </a:t>
            </a:r>
          </a:p>
          <a:p>
            <a:r>
              <a:rPr lang="en-US" sz="2400" b="1" dirty="0"/>
              <a:t>poems addresses some of those other</a:t>
            </a:r>
          </a:p>
          <a:p>
            <a:r>
              <a:rPr lang="en-US" sz="2400" b="1" dirty="0"/>
              <a:t>kinds of angel depictions. My responses,</a:t>
            </a:r>
          </a:p>
          <a:p>
            <a:r>
              <a:rPr lang="en-US" sz="2400" b="1" dirty="0"/>
              <a:t>some reverent, some irreverent, some</a:t>
            </a:r>
          </a:p>
          <a:p>
            <a:r>
              <a:rPr lang="en-US" sz="2400" b="1" dirty="0"/>
              <a:t>serious, some</a:t>
            </a:r>
          </a:p>
          <a:p>
            <a:r>
              <a:rPr lang="en-US" sz="2400" b="1" dirty="0"/>
              <a:t>humorous, are</a:t>
            </a:r>
          </a:p>
          <a:p>
            <a:r>
              <a:rPr lang="en-US" sz="2400" b="1" dirty="0"/>
              <a:t>presented here.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 descr="dali-dante-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2667000"/>
            <a:ext cx="1752600" cy="2628900"/>
          </a:xfrm>
          <a:prstGeom prst="rect">
            <a:avLst/>
          </a:prstGeom>
        </p:spPr>
      </p:pic>
      <p:pic>
        <p:nvPicPr>
          <p:cNvPr id="2" name="Picture 1" descr="angel by dal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28800" y="4114800"/>
            <a:ext cx="1682574" cy="2630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400800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"Angel“</a:t>
            </a:r>
            <a:r>
              <a:rPr lang="en-US" sz="1400" dirty="0"/>
              <a:t> by </a:t>
            </a:r>
            <a:r>
              <a:rPr lang="en-US" sz="1400" i="1" dirty="0" err="1"/>
              <a:t>Salvadore</a:t>
            </a:r>
            <a:r>
              <a:rPr lang="en-US" sz="1400" i="1" dirty="0"/>
              <a:t> Dali</a:t>
            </a:r>
            <a:r>
              <a:rPr lang="en-US" sz="1400" dirty="0"/>
              <a:t>, </a:t>
            </a:r>
            <a:r>
              <a:rPr lang="en-US" sz="1400" i="1" dirty="0"/>
              <a:t>c.1958</a:t>
            </a:r>
            <a:r>
              <a:rPr lang="en-US" sz="1400" dirty="0"/>
              <a:t>, </a:t>
            </a:r>
            <a:r>
              <a:rPr lang="en-US" sz="1400" i="1" dirty="0"/>
              <a:t>Abstract Expressionism, Symbolism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 of Chaos</a:t>
            </a:r>
          </a:p>
        </p:txBody>
      </p:sp>
      <p:pic>
        <p:nvPicPr>
          <p:cNvPr id="7" name="Picture 6" descr="angel by da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762000"/>
            <a:ext cx="3509424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210300"/>
            <a:ext cx="82296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Salvador Dali, Purgatory: Canto 1 "The Fallen Angel"  from The Divine Comedy, Wood Block Engraving  1960, 13” x 10.5” 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Amanuensis Angel</a:t>
            </a:r>
          </a:p>
        </p:txBody>
      </p:sp>
      <p:pic>
        <p:nvPicPr>
          <p:cNvPr id="9" name="Picture 8" descr="dali-dant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762000"/>
            <a:ext cx="3581400" cy="5372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pic>
        <p:nvPicPr>
          <p:cNvPr id="7" name="Content Placeholder 6" descr="joan-miró-l-ange-crible,-(the-riddled-angel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762000"/>
            <a:ext cx="3840480" cy="5486400"/>
          </a:xfr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324600"/>
            <a:ext cx="640080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Joan </a:t>
            </a:r>
            <a:r>
              <a:rPr lang="en-US" dirty="0" err="1"/>
              <a:t>Miró</a:t>
            </a:r>
            <a:r>
              <a:rPr lang="en-US" dirty="0"/>
              <a:t>, “L' </a:t>
            </a:r>
            <a:r>
              <a:rPr lang="en-US" dirty="0" err="1"/>
              <a:t>Ange</a:t>
            </a:r>
            <a:r>
              <a:rPr lang="en-US" dirty="0"/>
              <a:t> </a:t>
            </a:r>
            <a:r>
              <a:rPr lang="en-US" dirty="0" err="1"/>
              <a:t>Crible</a:t>
            </a:r>
            <a:r>
              <a:rPr lang="en-US" dirty="0"/>
              <a:t>, (The Riddled Angel)” 1973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The Riddled Angel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248400"/>
            <a:ext cx="82296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Rene </a:t>
            </a:r>
            <a:r>
              <a:rPr lang="en-US" sz="1400" i="1" dirty="0" err="1"/>
              <a:t>Lalique's</a:t>
            </a:r>
            <a:r>
              <a:rPr lang="en-US" sz="1400" i="1" dirty="0"/>
              <a:t> glass altar-piece sculpture of angels, St. Matthew's Church, Millbrook, Jersey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743200" y="152400"/>
            <a:ext cx="3657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Glass Choir</a:t>
            </a:r>
          </a:p>
        </p:txBody>
      </p:sp>
      <p:pic>
        <p:nvPicPr>
          <p:cNvPr id="7" name="Picture 6" descr="René Lalique glass angels, St Matthew's Churc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19200"/>
            <a:ext cx="5867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6400800"/>
            <a:ext cx="86868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Willem De </a:t>
            </a:r>
            <a:r>
              <a:rPr lang="en-US" sz="1400" i="1" dirty="0" err="1"/>
              <a:t>Kooning's</a:t>
            </a:r>
            <a:r>
              <a:rPr lang="en-US" sz="1400" i="1" dirty="0"/>
              <a:t> “Pink Angels,”</a:t>
            </a:r>
            <a:r>
              <a:rPr lang="en-US" sz="1400" dirty="0"/>
              <a:t> </a:t>
            </a:r>
            <a:r>
              <a:rPr lang="en-US" sz="1400" i="1" dirty="0"/>
              <a:t>around 1945. Frederick R.</a:t>
            </a:r>
            <a:r>
              <a:rPr lang="en-US" sz="1400" dirty="0"/>
              <a:t> </a:t>
            </a:r>
            <a:r>
              <a:rPr lang="en-US" sz="1400" i="1" dirty="0"/>
              <a:t>Weisman Art Foundation, Los Angeles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743200" y="152400"/>
            <a:ext cx="3657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Pink Angels</a:t>
            </a:r>
          </a:p>
        </p:txBody>
      </p:sp>
      <p:pic>
        <p:nvPicPr>
          <p:cNvPr id="8" name="Picture 7" descr="pink ang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838200"/>
            <a:ext cx="4267200" cy="54806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0" y="6248400"/>
            <a:ext cx="45720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 err="1"/>
              <a:t>Odilon</a:t>
            </a:r>
            <a:r>
              <a:rPr lang="en-US" sz="1400" i="1" dirty="0"/>
              <a:t> Redon's  "The Fallen Angel," 1905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71600" y="1524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The Dark Wages of Angelic Sin</a:t>
            </a:r>
          </a:p>
        </p:txBody>
      </p:sp>
      <p:pic>
        <p:nvPicPr>
          <p:cNvPr id="40962" name="Picture 2" descr="C:\Users\Owner\Documents\Poems\Miscellaneous Submissions\Two Sylvias Chapbook Contest\Redon Fallen Angel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066800"/>
            <a:ext cx="5952996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6324600"/>
            <a:ext cx="83058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Yom Kippur Angel. Baskin, Leonard (1922-2000) New York: 1978, Etching and aquatint.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 err="1"/>
              <a:t>Teshuvah</a:t>
            </a:r>
            <a:r>
              <a:rPr lang="en-US" sz="2800" dirty="0"/>
              <a:t> Angel</a:t>
            </a:r>
          </a:p>
        </p:txBody>
      </p:sp>
      <p:pic>
        <p:nvPicPr>
          <p:cNvPr id="8" name="Picture 7" descr="Yom Kippur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762000"/>
            <a:ext cx="4038600" cy="546064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5930443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Franz von </a:t>
            </a:r>
            <a:r>
              <a:rPr lang="en-US" sz="1400" i="1" dirty="0" err="1"/>
              <a:t>Stuck's</a:t>
            </a:r>
            <a:r>
              <a:rPr lang="en-US" sz="1400" i="1" dirty="0"/>
              <a:t> oil painting,  "The Guardian of Paradise"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/>
              <a:t>En </a:t>
            </a:r>
            <a:r>
              <a:rPr lang="en-US" sz="2800" i="1" dirty="0" err="1"/>
              <a:t>Garde</a:t>
            </a:r>
            <a:r>
              <a:rPr lang="en-US" sz="2800" dirty="0"/>
              <a:t>!</a:t>
            </a:r>
          </a:p>
        </p:txBody>
      </p:sp>
      <p:pic>
        <p:nvPicPr>
          <p:cNvPr id="7" name="Picture 6" descr="http://www.billerantik.de/gallery2/main.php/d/97874-1/08_Waechter_Paradies_42x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838200"/>
            <a:ext cx="3200400" cy="4792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096000"/>
            <a:ext cx="73152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Mark Chagall</a:t>
            </a:r>
            <a:r>
              <a:rPr lang="en-US" sz="1600" dirty="0"/>
              <a:t>, </a:t>
            </a:r>
            <a:r>
              <a:rPr lang="en-US" sz="1600" i="1" dirty="0" err="1"/>
              <a:t>L’ange</a:t>
            </a:r>
            <a:r>
              <a:rPr lang="en-US" sz="1600" i="1" dirty="0"/>
              <a:t> au chandelier (Angel with Candlestick) 1973</a:t>
            </a:r>
            <a:endParaRPr lang="en-US" sz="1600" dirty="0"/>
          </a:p>
          <a:p>
            <a:pPr algn="ctr"/>
            <a:r>
              <a:rPr lang="en-US" sz="1600" i="1" dirty="0"/>
              <a:t>Color Lithograph</a:t>
            </a:r>
            <a:endParaRPr lang="en-US" sz="16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743200" y="152400"/>
            <a:ext cx="3657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Angels Ablaze</a:t>
            </a:r>
          </a:p>
        </p:txBody>
      </p:sp>
      <p:pic>
        <p:nvPicPr>
          <p:cNvPr id="7" name="Picture 6" descr="angel with cand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838200"/>
            <a:ext cx="4191000" cy="50478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190565"/>
            <a:ext cx="8229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Croatian artist </a:t>
            </a:r>
            <a:r>
              <a:rPr lang="en-US" sz="1400" i="1" dirty="0" err="1"/>
              <a:t>Jagoda</a:t>
            </a:r>
            <a:r>
              <a:rPr lang="en-US" sz="1400" i="1" dirty="0"/>
              <a:t> </a:t>
            </a:r>
            <a:r>
              <a:rPr lang="en-US" sz="1400" i="1" dirty="0" err="1"/>
              <a:t>Buic’s</a:t>
            </a:r>
            <a:r>
              <a:rPr lang="en-US" sz="1400" i="1" dirty="0"/>
              <a:t> “Fallen Angel” 1967 Fiber: Sculpture 1960-present 2014 Exhibit at Boston’s  Institute of Contemporary Art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Angel, Falling</a:t>
            </a:r>
          </a:p>
        </p:txBody>
      </p:sp>
      <p:pic>
        <p:nvPicPr>
          <p:cNvPr id="7" name="Picture 6" descr="picFiberBuic_Fallen_Angel_-1967-540x6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762000"/>
            <a:ext cx="4114800" cy="53278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6019800"/>
            <a:ext cx="81534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Marc Chagall (1887-1985)</a:t>
            </a:r>
            <a:r>
              <a:rPr lang="en-US" sz="1600" dirty="0"/>
              <a:t> </a:t>
            </a:r>
            <a:r>
              <a:rPr lang="en-US" sz="1600" i="1" dirty="0"/>
              <a:t>Mussorgsky's Boris Godunov Angel</a:t>
            </a:r>
            <a:r>
              <a:rPr lang="en-US" sz="1600" dirty="0"/>
              <a:t> </a:t>
            </a:r>
            <a:r>
              <a:rPr lang="en-US" sz="1600" i="1" dirty="0"/>
              <a:t>Detail from Mural on the Ceiling</a:t>
            </a:r>
            <a:r>
              <a:rPr lang="en-US" sz="1600" dirty="0"/>
              <a:t> </a:t>
            </a:r>
            <a:r>
              <a:rPr lang="en-US" sz="1600" i="1" dirty="0"/>
              <a:t>of the Opera </a:t>
            </a:r>
            <a:r>
              <a:rPr lang="en-US" sz="1600" i="1" dirty="0" err="1"/>
              <a:t>Garnier</a:t>
            </a:r>
            <a:r>
              <a:rPr lang="en-US" sz="1600" i="1" dirty="0"/>
              <a:t>, Paris, 1964.</a:t>
            </a:r>
            <a:endParaRPr lang="en-US" sz="16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Angel, Wings Aflame</a:t>
            </a:r>
          </a:p>
        </p:txBody>
      </p:sp>
      <p:pic>
        <p:nvPicPr>
          <p:cNvPr id="8" name="Picture 7" descr="Chagall Boris Godunov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914400"/>
            <a:ext cx="5123213" cy="47528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096000"/>
            <a:ext cx="8229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Marc Chagall   (1887 - 1985)</a:t>
            </a:r>
            <a:r>
              <a:rPr lang="en-US" sz="1400" dirty="0"/>
              <a:t> </a:t>
            </a:r>
            <a:r>
              <a:rPr lang="en-US" sz="1400" i="1" dirty="0"/>
              <a:t>Jacob and the Angels (M. 966)</a:t>
            </a:r>
            <a:r>
              <a:rPr lang="en-US" sz="1400" dirty="0"/>
              <a:t> </a:t>
            </a:r>
            <a:r>
              <a:rPr lang="en-US" sz="1400" i="1" dirty="0"/>
              <a:t>Year: 1980</a:t>
            </a:r>
            <a:r>
              <a:rPr lang="en-US" sz="1400" dirty="0"/>
              <a:t>  </a:t>
            </a:r>
            <a:r>
              <a:rPr lang="en-US" sz="1400" i="1" dirty="0"/>
              <a:t>Lithograph on Arches</a:t>
            </a:r>
            <a:endParaRPr lang="en-US" sz="1400" dirty="0"/>
          </a:p>
          <a:p>
            <a:pPr algn="ctr"/>
            <a:r>
              <a:rPr lang="en-US" sz="1400" i="1" dirty="0"/>
              <a:t>Edition: 50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905000" y="152400"/>
            <a:ext cx="4876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Jacob's Angels</a:t>
            </a:r>
          </a:p>
        </p:txBody>
      </p:sp>
      <p:pic>
        <p:nvPicPr>
          <p:cNvPr id="9" name="Picture 8" descr="Jacob and the ang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990600"/>
            <a:ext cx="3657600" cy="462355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019800"/>
            <a:ext cx="73152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The Wounded Angel Hugo </a:t>
            </a:r>
            <a:r>
              <a:rPr lang="en-US" sz="1400" i="1" dirty="0" err="1"/>
              <a:t>Simberg</a:t>
            </a:r>
            <a:r>
              <a:rPr lang="en-US" sz="1400" i="1" dirty="0"/>
              <a:t> (1873-1917) Finnish Symbolist Painter 1903, Oil </a:t>
            </a:r>
          </a:p>
          <a:p>
            <a:pPr algn="ctr"/>
            <a:r>
              <a:rPr lang="en-US" sz="1400" i="1" dirty="0" err="1"/>
              <a:t>Ateneum</a:t>
            </a:r>
            <a:r>
              <a:rPr lang="en-US" sz="1400" i="1" dirty="0"/>
              <a:t>, Helsinki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Imbrued Angels</a:t>
            </a:r>
          </a:p>
        </p:txBody>
      </p:sp>
      <p:pic>
        <p:nvPicPr>
          <p:cNvPr id="7" name="Picture 6" descr="The_Wounded_Angel_-_Hugo_Simbe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914400"/>
            <a:ext cx="5791200" cy="46647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248400"/>
            <a:ext cx="73152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 err="1"/>
              <a:t>Gutave</a:t>
            </a:r>
            <a:r>
              <a:rPr lang="en-US" sz="1600" i="1" dirty="0"/>
              <a:t> Moreau's  watercolor, "Angel Traveler"</a:t>
            </a:r>
            <a:endParaRPr lang="en-US" sz="16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495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 err="1"/>
              <a:t>Touristique</a:t>
            </a:r>
            <a:endParaRPr lang="en-US" sz="2800" i="1" dirty="0"/>
          </a:p>
        </p:txBody>
      </p:sp>
      <p:pic>
        <p:nvPicPr>
          <p:cNvPr id="7" name="Picture 6" descr="http://www.the-athenaeum.org/art/display_image.php?id=55013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838200"/>
            <a:ext cx="414103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019800"/>
            <a:ext cx="8229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Fallen Angel Looking at a Cloud French Artist </a:t>
            </a:r>
            <a:r>
              <a:rPr lang="en-US" sz="1400" i="1" dirty="0" err="1"/>
              <a:t>Odilon</a:t>
            </a:r>
            <a:r>
              <a:rPr lang="en-US" sz="1400" i="1" dirty="0"/>
              <a:t> Redon c.1875 Symbolism Oil on Canvas</a:t>
            </a:r>
          </a:p>
          <a:p>
            <a:pPr algn="ctr"/>
            <a:r>
              <a:rPr lang="en-US" sz="1400" i="1" dirty="0" err="1"/>
              <a:t>Stedelijk</a:t>
            </a:r>
            <a:r>
              <a:rPr lang="en-US" sz="1400" i="1" dirty="0"/>
              <a:t> Museum, Amsterdam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71600" y="152400"/>
            <a:ext cx="6324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Angels Fallen from Clouds</a:t>
            </a:r>
          </a:p>
        </p:txBody>
      </p:sp>
      <p:pic>
        <p:nvPicPr>
          <p:cNvPr id="7" name="Picture 6" descr="fallen-angel-looking-at-at-cloud.jpg!Bl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838200"/>
            <a:ext cx="3429000" cy="49267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004412"/>
            <a:ext cx="64008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Nicholas Roerich's  painting,  "The Last Angel"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495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The Last Angel</a:t>
            </a:r>
          </a:p>
        </p:txBody>
      </p:sp>
      <p:pic>
        <p:nvPicPr>
          <p:cNvPr id="8" name="Picture 7" descr="NK Roerich - The last Angel. 1912: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90600"/>
            <a:ext cx="601206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128266"/>
            <a:ext cx="64008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Marie </a:t>
            </a:r>
            <a:r>
              <a:rPr lang="en-US" sz="1600" i="1" dirty="0" err="1"/>
              <a:t>Šeborová's</a:t>
            </a:r>
            <a:r>
              <a:rPr lang="en-US" sz="1600" i="1" dirty="0"/>
              <a:t>  bronze sculpture,  "</a:t>
            </a:r>
            <a:r>
              <a:rPr lang="en-US" sz="1600" i="1" dirty="0" err="1"/>
              <a:t>Ikaros</a:t>
            </a:r>
            <a:r>
              <a:rPr lang="en-US" sz="1600" i="1" dirty="0"/>
              <a:t>"</a:t>
            </a:r>
            <a:endParaRPr lang="en-US" sz="16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76200"/>
            <a:ext cx="4495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 Forensics</a:t>
            </a:r>
          </a:p>
        </p:txBody>
      </p:sp>
      <p:pic>
        <p:nvPicPr>
          <p:cNvPr id="7" name="Picture 6" descr="http://www.marieseborova.eu/images/galerie/bronz/Ikaro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762000"/>
            <a:ext cx="5181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248400"/>
            <a:ext cx="73914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Sir Jacob Epstein Jacob and the Angel  Alabaster 1940-1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Jacob and the Angel</a:t>
            </a:r>
          </a:p>
        </p:txBody>
      </p:sp>
      <p:pic>
        <p:nvPicPr>
          <p:cNvPr id="8" name="Picture 7" descr="Epstein Jacob and the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762000"/>
            <a:ext cx="3972521" cy="521520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400800"/>
            <a:ext cx="64008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1400" i="1" dirty="0"/>
              <a:t>'"Angel Prelude“ </a:t>
            </a:r>
            <a:r>
              <a:rPr lang="en-US" sz="1400" i="1" dirty="0" err="1"/>
              <a:t>Mikalojus</a:t>
            </a:r>
            <a:r>
              <a:rPr lang="en-US" sz="1400" i="1" dirty="0"/>
              <a:t> </a:t>
            </a:r>
            <a:r>
              <a:rPr lang="en-US" sz="1400" i="1" dirty="0" err="1"/>
              <a:t>Ciurlionis</a:t>
            </a:r>
            <a:r>
              <a:rPr lang="en-US" sz="1400" i="1" dirty="0"/>
              <a:t> </a:t>
            </a:r>
            <a:r>
              <a:rPr lang="en-US" sz="1400" dirty="0"/>
              <a:t>Lithuanian artist and composer</a:t>
            </a:r>
            <a:r>
              <a:rPr lang="en-US" sz="1400" i="1" dirty="0"/>
              <a:t> 1909.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743200" y="76200"/>
            <a:ext cx="3657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Vespers</a:t>
            </a:r>
          </a:p>
        </p:txBody>
      </p:sp>
      <p:pic>
        <p:nvPicPr>
          <p:cNvPr id="8" name="Picture 7" descr="angel-angel-prelude-1909(1).jpg!Bl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762000"/>
            <a:ext cx="5342705" cy="533201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81471" y="6401246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1400" i="1" dirty="0"/>
              <a:t>Karen Laub-Novak’s print, “Apocalypse IX: Seven Angels, Seven Trumpets”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04800" y="76200"/>
            <a:ext cx="838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Remembering Louis Armstrong at Perdition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8A1E73-E340-42A3-B9CB-CBC59E374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662" y="738297"/>
            <a:ext cx="3966819" cy="549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15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6019800"/>
            <a:ext cx="82296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 err="1"/>
              <a:t>Wassily</a:t>
            </a:r>
            <a:r>
              <a:rPr lang="en-US" sz="1600" i="1" dirty="0"/>
              <a:t> Kandinsky</a:t>
            </a:r>
            <a:r>
              <a:rPr lang="en-US" sz="1600" dirty="0"/>
              <a:t> </a:t>
            </a:r>
            <a:r>
              <a:rPr lang="en-US" sz="1600" i="1" dirty="0"/>
              <a:t>Angel of the Last Judgment, 1911</a:t>
            </a:r>
            <a:r>
              <a:rPr lang="en-US" sz="1600" dirty="0"/>
              <a:t> </a:t>
            </a:r>
            <a:r>
              <a:rPr lang="en-US" sz="1600" i="1" dirty="0"/>
              <a:t>Oil on cardboard, 25.2 × 19.7" Switzerland.  The </a:t>
            </a:r>
            <a:r>
              <a:rPr lang="en-US" sz="1600" i="1" dirty="0" err="1"/>
              <a:t>Merzbacher</a:t>
            </a:r>
            <a:r>
              <a:rPr lang="en-US" sz="1600" i="1" dirty="0"/>
              <a:t> Collection</a:t>
            </a:r>
            <a:endParaRPr lang="en-US" sz="16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495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Angels and Judgment</a:t>
            </a:r>
          </a:p>
        </p:txBody>
      </p:sp>
      <p:pic>
        <p:nvPicPr>
          <p:cNvPr id="8" name="Picture 7" descr="angel of the last judg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838200"/>
            <a:ext cx="3870911" cy="505755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90600" y="6172200"/>
            <a:ext cx="73152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STANLEY WILLIAM HAYTER Angels Wrestling, 1950 </a:t>
            </a:r>
          </a:p>
          <a:p>
            <a:pPr algn="ctr"/>
            <a:r>
              <a:rPr lang="en-US" sz="1600" i="1" dirty="0"/>
              <a:t>Engraving &amp; soft ground etching Edition of 50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Evidence</a:t>
            </a:r>
          </a:p>
        </p:txBody>
      </p:sp>
      <p:pic>
        <p:nvPicPr>
          <p:cNvPr id="7" name="Picture 6" descr="Hayter Angels Wrestl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838200"/>
            <a:ext cx="4200236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90600" y="6295310"/>
            <a:ext cx="73152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Paul Granlund’s bronze “The Bethesda Angel,” 1968.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Beth Hesda Angel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32AC3-EE1B-479C-BEA1-AB9FFBB5C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90713"/>
            <a:ext cx="2516733" cy="52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83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90600" y="6295310"/>
            <a:ext cx="73152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/>
              <a:t>Malgorzata-Chodakowska’s figural fountain, “Engel”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Water-wing Angel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E545DC-B1D7-49F2-B9CA-87D2B3889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60" y="877094"/>
            <a:ext cx="6755340" cy="50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83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019800"/>
            <a:ext cx="73152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 err="1"/>
              <a:t>Oleksa</a:t>
            </a:r>
            <a:r>
              <a:rPr lang="en-US" sz="1600" i="1" dirty="0"/>
              <a:t> </a:t>
            </a:r>
            <a:r>
              <a:rPr lang="en-US" sz="1600" i="1" dirty="0" err="1"/>
              <a:t>Novakivsky's</a:t>
            </a:r>
            <a:r>
              <a:rPr lang="en-US" sz="1600" i="1" dirty="0"/>
              <a:t>  painting,  "Angel of Death,"  1923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71600" y="1524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The Angel of Death’s Penance</a:t>
            </a:r>
          </a:p>
        </p:txBody>
      </p:sp>
      <p:pic>
        <p:nvPicPr>
          <p:cNvPr id="8" name="Picture 7" descr="pic%5CN%5CO%5CNovakivsky Oleksa Angel of Death 1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838200"/>
            <a:ext cx="3505200" cy="499358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248400"/>
            <a:ext cx="73152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Marc Chagall Original etching on </a:t>
            </a:r>
            <a:r>
              <a:rPr lang="en-US" sz="1400" i="1" dirty="0" err="1"/>
              <a:t>Montval</a:t>
            </a:r>
            <a:r>
              <a:rPr lang="en-US" sz="1400" i="1" dirty="0"/>
              <a:t> paper Oracle Over Babylon</a:t>
            </a:r>
          </a:p>
          <a:p>
            <a:pPr algn="ctr"/>
            <a:r>
              <a:rPr lang="en-US" sz="1400" i="1" dirty="0"/>
              <a:t>The Bible Etchings 1956, Edition: 275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495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Forward Angel Control</a:t>
            </a:r>
          </a:p>
        </p:txBody>
      </p:sp>
      <p:pic>
        <p:nvPicPr>
          <p:cNvPr id="9" name="Picture 8" descr="Chagall Orac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838200"/>
            <a:ext cx="4038600" cy="523134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0198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Black Angel -  1950  Stanley William </a:t>
            </a:r>
            <a:r>
              <a:rPr lang="en-US" sz="1400" i="1" dirty="0" err="1"/>
              <a:t>Hayter</a:t>
            </a:r>
            <a:r>
              <a:rPr lang="en-US" sz="1400" i="1" dirty="0"/>
              <a:t>, 1901-1988</a:t>
            </a:r>
          </a:p>
          <a:p>
            <a:pPr algn="ctr"/>
            <a:r>
              <a:rPr lang="en-US" sz="1400" i="1" dirty="0"/>
              <a:t>Printed in black on Arches paper, hand signed, edition of 13 copies 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Angels of the Night</a:t>
            </a:r>
          </a:p>
        </p:txBody>
      </p:sp>
      <p:pic>
        <p:nvPicPr>
          <p:cNvPr id="7" name="Picture 6" descr="Hayter Black Angel etch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838200"/>
            <a:ext cx="5638800" cy="46929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0960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Salvador Dali Paradise: Canto 22"The Angel of the 7th Heaven" </a:t>
            </a:r>
          </a:p>
          <a:p>
            <a:pPr algn="ctr"/>
            <a:r>
              <a:rPr lang="en-US" sz="1400" i="1" dirty="0"/>
              <a:t>from The Divine Comedy Wood Block Engraving  - 1960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/>
              <a:t>Septimus</a:t>
            </a:r>
            <a:r>
              <a:rPr lang="en-US" sz="2800" dirty="0"/>
              <a:t> Angelus</a:t>
            </a:r>
          </a:p>
        </p:txBody>
      </p:sp>
      <p:pic>
        <p:nvPicPr>
          <p:cNvPr id="9" name="Picture 8" descr="Paradis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838200"/>
            <a:ext cx="4053930" cy="517067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324600"/>
            <a:ext cx="64008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After Karen </a:t>
            </a:r>
            <a:r>
              <a:rPr lang="en-US" sz="1400" i="1" dirty="0" err="1"/>
              <a:t>Laub</a:t>
            </a:r>
            <a:r>
              <a:rPr lang="en-US" sz="1400" i="1" dirty="0"/>
              <a:t>-Novak’s painting, “Fallen Angel” (Excerpt)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Subversion</a:t>
            </a:r>
          </a:p>
        </p:txBody>
      </p:sp>
      <p:pic>
        <p:nvPicPr>
          <p:cNvPr id="2050" name="Picture 2" descr="http://www.laub-novakart.com/art/paintings/KLN189-Fallen-Angel-(left-panel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838200"/>
            <a:ext cx="4275201" cy="5310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0198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Leonard Baskin, (1922-2000) American Artist Benevolent Angel  </a:t>
            </a:r>
          </a:p>
          <a:p>
            <a:pPr algn="ctr"/>
            <a:r>
              <a:rPr lang="en-US" sz="1400" i="1" dirty="0"/>
              <a:t>Etching  Utah Museum of Fine Arts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Benevolent Angel</a:t>
            </a:r>
          </a:p>
        </p:txBody>
      </p:sp>
      <p:pic>
        <p:nvPicPr>
          <p:cNvPr id="8" name="Picture 7" descr="baskins benevolent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762000"/>
            <a:ext cx="6723742" cy="510356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6019800"/>
            <a:ext cx="84582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 dirty="0"/>
              <a:t>Bruce Conner  "Sound of Two Hand Angel," 1974.  Museum of Contemporary Art, Los Angeles Conner created this "photogram," by placing  his own body in front of photographic paper  and shining a light on himself. "Sound of Two Hand Angel" shows Conner emerging from  darkness, his body seemingly made of light.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 err="1"/>
              <a:t>Conguero</a:t>
            </a:r>
            <a:r>
              <a:rPr lang="en-US" sz="2800" dirty="0"/>
              <a:t> Angel</a:t>
            </a:r>
          </a:p>
        </p:txBody>
      </p:sp>
      <p:pic>
        <p:nvPicPr>
          <p:cNvPr id="8" name="Picture 7" descr="two hand angel conn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838200"/>
            <a:ext cx="2133600" cy="50809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0198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Vision After the Sermon Paul Gauguin 1888 Oil on canvas</a:t>
            </a:r>
          </a:p>
          <a:p>
            <a:pPr algn="ctr"/>
            <a:r>
              <a:rPr lang="en-US" sz="1400" i="1" dirty="0"/>
              <a:t>National Gallery of Scotland, Edinburg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Vision After a Sermon</a:t>
            </a:r>
          </a:p>
        </p:txBody>
      </p:sp>
      <p:pic>
        <p:nvPicPr>
          <p:cNvPr id="8" name="Picture 7" descr="1280px-Paul_Gauguin_137 Jaconb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838200"/>
            <a:ext cx="6433995" cy="50768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019800"/>
            <a:ext cx="73152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1400" i="1" dirty="0"/>
              <a:t>Henry </a:t>
            </a:r>
            <a:r>
              <a:rPr lang="en-US" sz="1400" i="1" dirty="0" err="1"/>
              <a:t>Ossawa</a:t>
            </a:r>
            <a:r>
              <a:rPr lang="en-US" sz="1400" i="1" dirty="0"/>
              <a:t> Tanner's Oil on canvas, "Angels Appearing before the Shepherds," </a:t>
            </a:r>
          </a:p>
          <a:p>
            <a:pPr lvl="0" algn="ctr"/>
            <a:r>
              <a:rPr lang="en-US" sz="1400" i="1" dirty="0"/>
              <a:t> Smithsonian, c. 1910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743200" y="152400"/>
            <a:ext cx="3657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 Storm Front</a:t>
            </a:r>
          </a:p>
        </p:txBody>
      </p:sp>
      <p:pic>
        <p:nvPicPr>
          <p:cNvPr id="7" name="Picture 6" descr="Tanner aAngels Shephe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762000"/>
            <a:ext cx="6332220" cy="507932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172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de-DE" sz="1400" i="1" dirty="0"/>
              <a:t>Franz von Stuck's, "Expulsion from Paradise“</a:t>
            </a:r>
          </a:p>
          <a:p>
            <a:pPr lvl="0" algn="ctr"/>
            <a:r>
              <a:rPr lang="de-DE" sz="1400" i="1" dirty="0"/>
              <a:t> Staatliche Kunstsammlung, Dresden, 1891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57200" y="152400"/>
            <a:ext cx="8229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ADAM OBSERVES THE EXPULSION ANGEL</a:t>
            </a:r>
          </a:p>
        </p:txBody>
      </p:sp>
      <p:pic>
        <p:nvPicPr>
          <p:cNvPr id="8" name="Picture 7" descr="expulsion-from-paradi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43000"/>
            <a:ext cx="8452726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828800" y="228600"/>
            <a:ext cx="54864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Blue-winged Angel</a:t>
            </a:r>
          </a:p>
        </p:txBody>
      </p:sp>
      <p:pic>
        <p:nvPicPr>
          <p:cNvPr id="7" name="Picture 6" descr="http://bogena-galerie.com/en/wp-content/uploads/sites/3/2013/11/Carl-Dahl-Blue-winged-female-2014-Porcelaine-et-fer-45-x-37-cm-902x10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838200"/>
            <a:ext cx="5486400" cy="569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90600" y="6227057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1400" i="1" dirty="0"/>
              <a:t>Carl Dahl's  porcelain  "Blue-winged female angel,"  2014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58674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Marie </a:t>
            </a:r>
            <a:r>
              <a:rPr lang="en-US" sz="1400" i="1" dirty="0" err="1"/>
              <a:t>Šeborová's</a:t>
            </a:r>
            <a:r>
              <a:rPr lang="en-US" sz="1400" i="1" dirty="0"/>
              <a:t>  stone sculpture, "Engel,"  2007, </a:t>
            </a:r>
          </a:p>
          <a:p>
            <a:pPr algn="ctr"/>
            <a:r>
              <a:rPr lang="en-US" sz="1400" i="1" dirty="0"/>
              <a:t>at the harbor in </a:t>
            </a:r>
            <a:r>
              <a:rPr lang="en-US" sz="1400" i="1" dirty="0" err="1"/>
              <a:t>Meulmansweg</a:t>
            </a:r>
            <a:r>
              <a:rPr lang="en-US" sz="1400" i="1" dirty="0"/>
              <a:t>, the Netherlands.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/>
              <a:t>Engel</a:t>
            </a:r>
          </a:p>
        </p:txBody>
      </p:sp>
      <p:pic>
        <p:nvPicPr>
          <p:cNvPr id="7" name="Picture 6" descr="Engel Marie Šeborová Meulmansweg Haven Woerde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7086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096000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1400" i="1" dirty="0"/>
              <a:t>Leonard Baskin's Woodcut “Angel of Death,"  Smithsonian 1959</a:t>
            </a:r>
            <a:endParaRPr lang="en-US" sz="14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71600" y="2286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Dead Angel of Death</a:t>
            </a:r>
          </a:p>
        </p:txBody>
      </p:sp>
      <p:pic>
        <p:nvPicPr>
          <p:cNvPr id="7" name="Picture 6" descr="Baskin Angel of Dea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2476718" cy="50398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59436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Willem </a:t>
            </a:r>
            <a:r>
              <a:rPr lang="en-US" sz="1400" i="1" dirty="0" err="1"/>
              <a:t>Reijers</a:t>
            </a:r>
            <a:r>
              <a:rPr lang="en-US" sz="1400" i="1" dirty="0"/>
              <a:t>'  sculpture  "Engel,"  1945, </a:t>
            </a:r>
          </a:p>
          <a:p>
            <a:pPr algn="ctr"/>
            <a:r>
              <a:rPr lang="en-US" sz="1400" i="1" dirty="0"/>
              <a:t>Martin Luther King Park, Amsterdam.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/>
              <a:t>Dragstrip</a:t>
            </a:r>
            <a:r>
              <a:rPr lang="en-US" sz="2800" dirty="0"/>
              <a:t> Angel</a:t>
            </a:r>
          </a:p>
        </p:txBody>
      </p:sp>
      <p:pic>
        <p:nvPicPr>
          <p:cNvPr id="7" name="Picture 6" descr="Images:Engel Willem Reijers MLKingpark Amsterda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762000"/>
            <a:ext cx="2688809" cy="506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828800" y="6096000"/>
            <a:ext cx="54864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 err="1"/>
              <a:t>Odilon</a:t>
            </a:r>
            <a:r>
              <a:rPr lang="en-US" sz="1400" i="1" dirty="0"/>
              <a:t> Redon's  painting,  "</a:t>
            </a:r>
            <a:r>
              <a:rPr lang="en-US" sz="1400" i="1" dirty="0" err="1"/>
              <a:t>L'ange</a:t>
            </a:r>
            <a:r>
              <a:rPr lang="en-US" sz="1400" i="1" dirty="0"/>
              <a:t> </a:t>
            </a:r>
            <a:r>
              <a:rPr lang="en-US" sz="1400" i="1" dirty="0" err="1"/>
              <a:t>Guerrier</a:t>
            </a:r>
            <a:r>
              <a:rPr lang="en-US" sz="1400" i="1" dirty="0"/>
              <a:t>"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Warrior Angel</a:t>
            </a:r>
          </a:p>
        </p:txBody>
      </p:sp>
      <p:pic>
        <p:nvPicPr>
          <p:cNvPr id="8" name="Picture 7" descr="Lange guerrier, Odilon Redon. French Symbolist Painter (1840 - 1916):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914400"/>
            <a:ext cx="3962400" cy="495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371600" y="6324600"/>
            <a:ext cx="64008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Karen </a:t>
            </a:r>
            <a:r>
              <a:rPr lang="en-US" sz="1400" i="1" dirty="0" err="1"/>
              <a:t>Laub</a:t>
            </a:r>
            <a:r>
              <a:rPr lang="en-US" sz="1400" i="1" dirty="0"/>
              <a:t>-Novak's  Print,  "Angel of the Second Elegy," 1970's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828800" y="228600"/>
            <a:ext cx="54864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Closet Angel</a:t>
            </a:r>
          </a:p>
        </p:txBody>
      </p:sp>
      <p:pic>
        <p:nvPicPr>
          <p:cNvPr id="9" name="Picture 8" descr="Duino 2nd Elegy Ang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838200"/>
            <a:ext cx="3886200" cy="521651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828800" y="6248400"/>
            <a:ext cx="54864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"The Angels of Sodom,"  by  </a:t>
            </a:r>
            <a:r>
              <a:rPr lang="en-US" sz="1400" i="1" dirty="0" err="1"/>
              <a:t>Gustave</a:t>
            </a:r>
            <a:r>
              <a:rPr lang="en-US" sz="1400" i="1" dirty="0"/>
              <a:t> Moreau, 1890.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Rock Salt and Angels</a:t>
            </a:r>
          </a:p>
        </p:txBody>
      </p:sp>
      <p:pic>
        <p:nvPicPr>
          <p:cNvPr id="7" name="Picture 6" descr="Angels of Sodom More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762000"/>
            <a:ext cx="3429000" cy="533242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828800" y="6096000"/>
            <a:ext cx="54864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Carl Dahl  Porcelain Angel Sculpture Contemporary 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828800" y="152400"/>
            <a:ext cx="54864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Bereft Angel</a:t>
            </a:r>
          </a:p>
        </p:txBody>
      </p:sp>
      <p:pic>
        <p:nvPicPr>
          <p:cNvPr id="7" name="Picture 6" descr="File:&quot;Angel&quot; by Carl Søren Dah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762000"/>
            <a:ext cx="4724400" cy="508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6019800"/>
            <a:ext cx="86868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Jay </a:t>
            </a:r>
            <a:r>
              <a:rPr lang="en-US" sz="1400" i="1" dirty="0" err="1"/>
              <a:t>DeFeo</a:t>
            </a:r>
            <a:r>
              <a:rPr lang="en-US" sz="1400" i="1" dirty="0"/>
              <a:t> (Mary Joan </a:t>
            </a:r>
            <a:r>
              <a:rPr lang="en-US" sz="1400" i="1" dirty="0" err="1"/>
              <a:t>DeFeo</a:t>
            </a:r>
            <a:r>
              <a:rPr lang="en-US" sz="1400" i="1" dirty="0"/>
              <a:t>)American, 1929–1989  The Annunciation, 1957/59</a:t>
            </a:r>
          </a:p>
          <a:p>
            <a:pPr algn="ctr"/>
            <a:r>
              <a:rPr lang="en-US" sz="1400" i="1" dirty="0"/>
              <a:t>Oil on canvas, 306.7 x 189.2 cm  Gift of Lannan Foundation, 1997 Art Institute of Chicago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86000" y="152400"/>
            <a:ext cx="45720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Annunciation Angel</a:t>
            </a:r>
          </a:p>
        </p:txBody>
      </p:sp>
      <p:pic>
        <p:nvPicPr>
          <p:cNvPr id="8" name="Picture 7" descr="DeFeo The Annunci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838200"/>
            <a:ext cx="3048001" cy="484651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450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solidFill>
                  <a:schemeClr val="tx1"/>
                </a:solidFill>
              </a:rPr>
            </a:br>
            <a:br>
              <a:rPr lang="en-US" b="1" dirty="0"/>
            </a:b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172200"/>
            <a:ext cx="7315200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i="1" dirty="0"/>
              <a:t> After Karen </a:t>
            </a:r>
            <a:r>
              <a:rPr lang="en-US" sz="1400" i="1" dirty="0" err="1"/>
              <a:t>Laub</a:t>
            </a:r>
            <a:r>
              <a:rPr lang="en-US" sz="1400" i="1" dirty="0"/>
              <a:t>-Novak’s painting, “Exiles from Paradise”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57200" y="152400"/>
            <a:ext cx="822960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Angels Ordering Exiles from Paradise</a:t>
            </a:r>
          </a:p>
        </p:txBody>
      </p:sp>
      <p:pic>
        <p:nvPicPr>
          <p:cNvPr id="3" name="Picture 2" descr="C:\Users\Owner\Documents\Poems\Miscellaneous Submissions\Black Lawrence Press\Laub-Novak Exi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838200"/>
            <a:ext cx="6134100" cy="5165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16125</TotalTime>
  <Words>1017</Words>
  <Application>Microsoft Office PowerPoint</Application>
  <PresentationFormat>On-screen Show (4:3)</PresentationFormat>
  <Paragraphs>178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Century Gothic</vt:lpstr>
      <vt:lpstr>Verdana</vt:lpstr>
      <vt:lpstr>Wingdings 2</vt:lpstr>
      <vt:lpstr>Verve</vt:lpstr>
      <vt:lpstr> </vt:lpstr>
      <vt:lpstr> </vt:lpstr>
      <vt:lpstr>PowerPoint Presentation</vt:lpstr>
      <vt:lpstr>PowerPoint Presentation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Owner</dc:creator>
  <cp:lastModifiedBy>Roy Beckemeyer</cp:lastModifiedBy>
  <cp:revision>645</cp:revision>
  <dcterms:created xsi:type="dcterms:W3CDTF">2016-01-24T18:04:00Z</dcterms:created>
  <dcterms:modified xsi:type="dcterms:W3CDTF">2018-01-06T16:46:40Z</dcterms:modified>
</cp:coreProperties>
</file>